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7839506172839504E-2"/>
                  <c:y val="-0.26096103746318738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246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424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493827160493825E-2"/>
                  <c:y val="-0.25254293948050388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257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002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382716049382713E-2"/>
                  <c:y val="-0.39845663784701735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503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426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квартал</c:v>
                </c:pt>
                <c:pt idx="1">
                  <c:v>2 квартал</c:v>
                </c:pt>
                <c:pt idx="2">
                  <c:v>1 полугодие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246424</c:v>
                </c:pt>
                <c:pt idx="1">
                  <c:v>257002</c:v>
                </c:pt>
                <c:pt idx="2">
                  <c:v>503426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4496512"/>
        <c:axId val="124656640"/>
        <c:axId val="0"/>
      </c:bar3DChart>
      <c:catAx>
        <c:axId val="124496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656640"/>
        <c:crosses val="autoZero"/>
        <c:auto val="1"/>
        <c:lblAlgn val="ctr"/>
        <c:lblOffset val="100"/>
        <c:noMultiLvlLbl val="0"/>
      </c:catAx>
      <c:valAx>
        <c:axId val="124656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4496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3333333333333333E-2"/>
                  <c:y val="-0.26931983284371586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30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790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055555555555555E-2"/>
                  <c:y val="-0.29003674306246319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34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470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777777777777778E-2"/>
                  <c:y val="-0.43275323568050061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65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263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квартал</c:v>
                </c:pt>
                <c:pt idx="1">
                  <c:v>2 квартал</c:v>
                </c:pt>
                <c:pt idx="2">
                  <c:v>1 полугодие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30790</c:v>
                </c:pt>
                <c:pt idx="1">
                  <c:v>34470</c:v>
                </c:pt>
                <c:pt idx="2">
                  <c:v>65263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9822720"/>
        <c:axId val="109824256"/>
        <c:axId val="0"/>
      </c:bar3DChart>
      <c:catAx>
        <c:axId val="109822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9824256"/>
        <c:crosses val="autoZero"/>
        <c:auto val="1"/>
        <c:lblAlgn val="ctr"/>
        <c:lblOffset val="100"/>
        <c:noMultiLvlLbl val="0"/>
      </c:catAx>
      <c:valAx>
        <c:axId val="10982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9822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3.6111111111111108E-2"/>
                  <c:y val="-0.38211189959022929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2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725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11111111111108E-2"/>
                  <c:y val="-0.36830062611106434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2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479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5"/>
                  <c:y val="-0.43965887242008311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 smtClean="0"/>
                      <a:t>3</a:t>
                    </a:r>
                    <a:r>
                      <a:rPr lang="ru-RU" sz="2400" dirty="0" smtClean="0"/>
                      <a:t>.</a:t>
                    </a:r>
                    <a:r>
                      <a:rPr lang="en-US" sz="2400" dirty="0" smtClean="0"/>
                      <a:t>203</a:t>
                    </a:r>
                    <a:endParaRPr lang="en-US" sz="2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квартал</c:v>
                </c:pt>
                <c:pt idx="1">
                  <c:v>2 квартал</c:v>
                </c:pt>
                <c:pt idx="2">
                  <c:v>1 полугодие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2725</c:v>
                </c:pt>
                <c:pt idx="1">
                  <c:v>2479</c:v>
                </c:pt>
                <c:pt idx="2">
                  <c:v>3203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0188800"/>
        <c:axId val="110226048"/>
        <c:axId val="0"/>
      </c:bar3DChart>
      <c:catAx>
        <c:axId val="110188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226048"/>
        <c:crosses val="autoZero"/>
        <c:auto val="1"/>
        <c:lblAlgn val="ctr"/>
        <c:lblOffset val="100"/>
        <c:noMultiLvlLbl val="0"/>
      </c:catAx>
      <c:valAx>
        <c:axId val="11022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018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9166666666666667E-2"/>
                  <c:y val="-0.38136467436155425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388888888888887E-2"/>
                  <c:y val="-0.41950114179770959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388888888888887E-2"/>
                  <c:y val="-0.23330544784471552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квартал</c:v>
                </c:pt>
                <c:pt idx="1">
                  <c:v>2 квартал</c:v>
                </c:pt>
                <c:pt idx="2">
                  <c:v>1 полугодие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1.117</c:v>
                </c:pt>
                <c:pt idx="1">
                  <c:v>1.1539999999999999</c:v>
                </c:pt>
                <c:pt idx="2">
                  <c:v>0.9758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0210432"/>
        <c:axId val="110229760"/>
        <c:axId val="0"/>
      </c:bar3DChart>
      <c:catAx>
        <c:axId val="110210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0229760"/>
        <c:crosses val="autoZero"/>
        <c:auto val="1"/>
        <c:lblAlgn val="ctr"/>
        <c:lblOffset val="100"/>
        <c:noMultiLvlLbl val="0"/>
      </c:catAx>
      <c:valAx>
        <c:axId val="1102297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110210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42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95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7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7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49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6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6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93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7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F586-864D-475C-AEA8-6AF79C61480A}" type="datetimeFigureOut">
              <a:rPr lang="ru-RU" smtClean="0"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1082-F15A-4F1B-92F0-DE534E4FCD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5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График выполнения государственного задания по количеству оказанных гарантированных услуг </a:t>
            </a:r>
            <a:br>
              <a:rPr lang="ru-RU" sz="28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 smtClean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 полугодие 2015 года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266236"/>
              </p:ext>
            </p:extLst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70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14124"/>
                </a:solidFill>
              </a:rPr>
              <a:t>График предоставления дополнительных социальных услуг за </a:t>
            </a:r>
            <a:r>
              <a:rPr lang="ru-RU" sz="3200" b="1" dirty="0" smtClean="0">
                <a:solidFill>
                  <a:srgbClr val="F14124"/>
                </a:solidFill>
              </a:rPr>
              <a:t>1 полугодие 2015 года: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655304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92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График </a:t>
            </a:r>
            <a:r>
              <a:rPr lang="ru-RU" sz="3100" b="1" dirty="0">
                <a:solidFill>
                  <a:srgbClr val="FF0000"/>
                </a:solidFill>
              </a:rPr>
              <a:t>выполнения государственного задания </a:t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</a:rPr>
              <a:t>по количеству получателей услуг за </a:t>
            </a:r>
            <a:r>
              <a:rPr lang="ru-RU" sz="3100" b="1" dirty="0" smtClean="0">
                <a:solidFill>
                  <a:srgbClr val="FF0000"/>
                </a:solidFill>
              </a:rPr>
              <a:t>1 полугодие 2015 года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551244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071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оценке эффективности деятельности руководителя объем выполнения государственного задания должен быть не менее 87% в среднем</a:t>
            </a:r>
            <a:r>
              <a:rPr lang="ru-RU" sz="1600" kern="0" dirty="0">
                <a:solidFill>
                  <a:prstClr val="black"/>
                </a:solidFill>
              </a:rPr>
              <a:t/>
            </a:r>
            <a:br>
              <a:rPr lang="ru-RU" sz="1600" kern="0" dirty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798916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8048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53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График выполнения государственного задания по количеству оказанных гарантированных услуг  за 1 полугодие 2015 года</vt:lpstr>
      <vt:lpstr>График предоставления дополнительных социальных услуг за 1 полугодие 2015 года:</vt:lpstr>
      <vt:lpstr> График выполнения государственного задания  по количеству получателей услуг за 1 полугодие 2015 года </vt:lpstr>
      <vt:lpstr> По оценке эффективности деятельности руководителя объем выполнения государственного задания должен быть не менее 87% в среднем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 выполнения государственного задания по количеству оказанных гарантированных услуг  за 1 полугодие 2015 года</dc:title>
  <dc:creator>RBY</dc:creator>
  <cp:lastModifiedBy>RBY</cp:lastModifiedBy>
  <cp:revision>4</cp:revision>
  <cp:lastPrinted>2015-07-27T07:52:05Z</cp:lastPrinted>
  <dcterms:created xsi:type="dcterms:W3CDTF">2015-07-27T07:34:24Z</dcterms:created>
  <dcterms:modified xsi:type="dcterms:W3CDTF">2015-07-27T08:06:59Z</dcterms:modified>
</cp:coreProperties>
</file>